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30"/>
  </p:notesMasterIdLst>
  <p:handoutMasterIdLst>
    <p:handoutMasterId r:id="rId31"/>
  </p:handoutMasterIdLst>
  <p:sldIdLst>
    <p:sldId id="396" r:id="rId4"/>
    <p:sldId id="642" r:id="rId5"/>
    <p:sldId id="737" r:id="rId6"/>
    <p:sldId id="711" r:id="rId7"/>
    <p:sldId id="713" r:id="rId8"/>
    <p:sldId id="714" r:id="rId9"/>
    <p:sldId id="739" r:id="rId10"/>
    <p:sldId id="740" r:id="rId11"/>
    <p:sldId id="718" r:id="rId12"/>
    <p:sldId id="741" r:id="rId13"/>
    <p:sldId id="720" r:id="rId14"/>
    <p:sldId id="685" r:id="rId15"/>
    <p:sldId id="686" r:id="rId16"/>
    <p:sldId id="687" r:id="rId17"/>
    <p:sldId id="689" r:id="rId18"/>
    <p:sldId id="699" r:id="rId19"/>
    <p:sldId id="690" r:id="rId20"/>
    <p:sldId id="700" r:id="rId21"/>
    <p:sldId id="692" r:id="rId22"/>
    <p:sldId id="693" r:id="rId23"/>
    <p:sldId id="694" r:id="rId24"/>
    <p:sldId id="695" r:id="rId25"/>
    <p:sldId id="696" r:id="rId26"/>
    <p:sldId id="697" r:id="rId27"/>
    <p:sldId id="738" r:id="rId28"/>
    <p:sldId id="698" r:id="rId29"/>
  </p:sldIdLst>
  <p:sldSz cx="9144000" cy="5143500" type="screen16x9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0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A4FF"/>
    <a:srgbClr val="DF0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8"/>
    <p:restoredTop sz="94679"/>
  </p:normalViewPr>
  <p:slideViewPr>
    <p:cSldViewPr showGuides="1">
      <p:cViewPr varScale="1">
        <p:scale>
          <a:sx n="139" d="100"/>
          <a:sy n="139" d="100"/>
        </p:scale>
        <p:origin x="560" y="168"/>
      </p:cViewPr>
      <p:guideLst>
        <p:guide orient="horz" pos="170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3" cy="4500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noProof="1" dirty="0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FD3D367-4252-48A5-8B96-51D95E89A97C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6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7" name="文本占位符 614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Click to edit Master text styles</a:t>
            </a:r>
          </a:p>
          <a:p>
            <a:pPr marL="0" marR="0" lvl="1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Second level</a:t>
            </a:r>
          </a:p>
          <a:p>
            <a:pPr marL="0" marR="0" lvl="2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Third level</a:t>
            </a:r>
          </a:p>
          <a:p>
            <a:pPr marL="0" marR="0" lvl="3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Fourth level</a:t>
            </a:r>
          </a:p>
          <a:p>
            <a:pPr marL="0" marR="0" lvl="4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1pPr>
    <a:lvl2pPr lvl="1" indent="228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2pPr>
    <a:lvl3pPr lvl="2" indent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3pPr>
    <a:lvl4pPr lvl="3" indent="685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4pPr>
    <a:lvl5pPr lvl="4" indent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5pPr>
    <a:lvl6pPr marL="2286000" lvl="5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52930" cy="50752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6C39F1A-8B0B-4C19-B2DF-1786F951701A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A5166D-10F7-4553-A2D0-17F2D025A912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ADA8DC-7C00-4E4D-897A-CABCF574F9C8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AF00FFF-F3E9-4EFB-9E53-D76A1B93B817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F9EBCBE-17BB-44CB-96DA-3C65EEEE8B74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6DD211F-54FE-4CAE-9BD1-ED6EA9FBF677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1CD3D29-BBEE-4C0A-B0D3-EC6E1405F3B1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A2A9A0E-CC8F-4F8F-A6B2-3263F4EE36FF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F42E725-EDEA-4142-BF28-7A8B227A9C9A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D4B69AB-6EB3-431A-A225-63409720CFB7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FB8F870-EB69-4A62-98EB-14804064D0D6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vert="horz" wrap="square" lIns="45718" tIns="45718" rIns="45718" bIns="45718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4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31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7" name="文本占位符 1025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t"/>
          <a:lstStyle/>
          <a:p>
            <a:pPr lvl="0" indent="-342900"/>
            <a:r>
              <a:rPr lang="en-US" altLang="zh-CN" dirty="0"/>
              <a:t>Click to edit Master text styles</a:t>
            </a:r>
          </a:p>
          <a:p>
            <a:pPr lvl="1" indent="-3259455"/>
            <a:r>
              <a:rPr lang="en-US" altLang="zh-CN" dirty="0"/>
              <a:t>Second level</a:t>
            </a:r>
          </a:p>
          <a:p>
            <a:pPr lvl="2" indent="-3038475"/>
            <a:r>
              <a:rPr lang="en-US" altLang="zh-CN" dirty="0"/>
              <a:t>Third level</a:t>
            </a:r>
          </a:p>
          <a:p>
            <a:pPr lvl="3" indent="-3634105"/>
            <a:r>
              <a:rPr lang="en-US" altLang="zh-CN" dirty="0"/>
              <a:t>Fourth level</a:t>
            </a:r>
          </a:p>
          <a:p>
            <a:pPr lvl="4" indent="-3634105"/>
            <a:r>
              <a:rPr lang="en-US" altLang="zh-CN" dirty="0"/>
              <a:t>Fifth level</a:t>
            </a:r>
          </a:p>
        </p:txBody>
      </p:sp>
      <p:sp>
        <p:nvSpPr>
          <p:cNvPr id="2" name="灯片编号占位符 1026"/>
          <p:cNvSpPr>
            <a:spLocks noGrp="1"/>
          </p:cNvSpPr>
          <p:nvPr>
            <p:ph type="sldNum" sz="quarter" idx="2"/>
          </p:nvPr>
        </p:nvSpPr>
        <p:spPr>
          <a:xfrm>
            <a:off x="8426450" y="4765675"/>
            <a:ext cx="257175" cy="269875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5718" tIns="45718" rIns="45718" bIns="45718" numCol="1" anchor="ctr" anchorCtr="0" compatLnSpc="1"/>
          <a:lstStyle>
            <a:lvl1pPr algn="r">
              <a:defRPr sz="1200" b="0" noProof="1" dirty="0">
                <a:solidFill>
                  <a:srgbClr val="888888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512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7937"/>
            <a:ext cx="9144000" cy="36830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2051" name="图片 5121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879975"/>
            <a:ext cx="9144000" cy="2667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" name="灯片编号占位符 5122"/>
          <p:cNvSpPr>
            <a:spLocks noGrp="1"/>
          </p:cNvSpPr>
          <p:nvPr>
            <p:ph type="sldNum" sz="quarter" idx="2"/>
          </p:nvPr>
        </p:nvSpPr>
        <p:spPr>
          <a:xfrm>
            <a:off x="6315075" y="4627563"/>
            <a:ext cx="234950" cy="247650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34290" tIns="34290" rIns="34290" bIns="34290" numCol="1" anchor="ctr" anchorCtr="0" compatLnSpc="1"/>
          <a:lstStyle>
            <a:lvl1pPr algn="r">
              <a:defRPr sz="1200" b="0" noProof="1" dirty="0">
                <a:solidFill>
                  <a:srgbClr val="888888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1FDD982-653C-4858-95C9-547878939D00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宋体" panose="02010600030101010101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任意多边形 7168"/>
          <p:cNvSpPr/>
          <p:nvPr/>
        </p:nvSpPr>
        <p:spPr>
          <a:xfrm>
            <a:off x="-28575" y="4264025"/>
            <a:ext cx="9201150" cy="1263650"/>
          </a:xfrm>
          <a:custGeom>
            <a:avLst/>
            <a:gdLst/>
            <a:ahLst/>
            <a:cxnLst>
              <a:cxn ang="0">
                <a:pos x="0" y="494813"/>
              </a:cxn>
              <a:cxn ang="0">
                <a:pos x="4600575" y="0"/>
              </a:cxn>
              <a:cxn ang="0">
                <a:pos x="9201150" y="494813"/>
              </a:cxn>
              <a:cxn ang="0">
                <a:pos x="9201150" y="1263650"/>
              </a:cxn>
              <a:cxn ang="0">
                <a:pos x="0" y="1263650"/>
              </a:cxn>
              <a:cxn ang="0">
                <a:pos x="0" y="494813"/>
              </a:cxn>
            </a:cxnLst>
            <a:rect l="0" t="0" r="0" b="0"/>
            <a:pathLst>
              <a:path w="21600" h="21600">
                <a:moveTo>
                  <a:pt x="0" y="8458"/>
                </a:moveTo>
                <a:lnTo>
                  <a:pt x="10800" y="0"/>
                </a:lnTo>
                <a:lnTo>
                  <a:pt x="21600" y="8458"/>
                </a:lnTo>
                <a:lnTo>
                  <a:pt x="21600" y="21600"/>
                </a:lnTo>
                <a:lnTo>
                  <a:pt x="0" y="21600"/>
                </a:lnTo>
                <a:lnTo>
                  <a:pt x="0" y="8458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7410" name="图片 7169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1500" cy="5715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7411" name="矩形 7170"/>
          <p:cNvSpPr/>
          <p:nvPr/>
        </p:nvSpPr>
        <p:spPr>
          <a:xfrm>
            <a:off x="-11112" y="-28575"/>
            <a:ext cx="9201150" cy="52006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lIns="45720" rIns="45720" anchor="ctr"/>
          <a:lstStyle/>
          <a:p>
            <a:pPr hangingPunct="0"/>
            <a:endParaRPr lang="en-US" altLang="en-US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17412" name="任意多边形 7171"/>
          <p:cNvSpPr/>
          <p:nvPr/>
        </p:nvSpPr>
        <p:spPr>
          <a:xfrm>
            <a:off x="-11112" y="4264025"/>
            <a:ext cx="9201150" cy="1263650"/>
          </a:xfrm>
          <a:custGeom>
            <a:avLst/>
            <a:gdLst/>
            <a:ahLst/>
            <a:cxnLst>
              <a:cxn ang="0">
                <a:pos x="0" y="494813"/>
              </a:cxn>
              <a:cxn ang="0">
                <a:pos x="4600576" y="0"/>
              </a:cxn>
              <a:cxn ang="0">
                <a:pos x="9201151" y="494813"/>
              </a:cxn>
              <a:cxn ang="0">
                <a:pos x="9201151" y="1263650"/>
              </a:cxn>
              <a:cxn ang="0">
                <a:pos x="0" y="1263650"/>
              </a:cxn>
              <a:cxn ang="0">
                <a:pos x="0" y="494813"/>
              </a:cxn>
            </a:cxnLst>
            <a:rect l="0" t="0" r="0" b="0"/>
            <a:pathLst>
              <a:path w="21600" h="21600">
                <a:moveTo>
                  <a:pt x="0" y="8458"/>
                </a:moveTo>
                <a:lnTo>
                  <a:pt x="10800" y="0"/>
                </a:lnTo>
                <a:lnTo>
                  <a:pt x="21600" y="8458"/>
                </a:lnTo>
                <a:lnTo>
                  <a:pt x="21600" y="21600"/>
                </a:lnTo>
                <a:lnTo>
                  <a:pt x="0" y="21600"/>
                </a:lnTo>
                <a:lnTo>
                  <a:pt x="0" y="8458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3" name="矩形 7172"/>
          <p:cNvSpPr/>
          <p:nvPr/>
        </p:nvSpPr>
        <p:spPr>
          <a:xfrm>
            <a:off x="3849688" y="4827588"/>
            <a:ext cx="1668462" cy="293687"/>
          </a:xfrm>
          <a:prstGeom prst="rect">
            <a:avLst/>
          </a:prstGeom>
          <a:noFill/>
          <a:ln w="12700">
            <a:noFill/>
          </a:ln>
        </p:spPr>
        <p:txBody>
          <a:bodyPr lIns="45720" rIns="45720" anchor="t">
            <a:spAutoFit/>
          </a:bodyPr>
          <a:lstStyle/>
          <a:p>
            <a:pPr algn="ctr" hangingPunct="0"/>
            <a:r>
              <a:rPr lang="en-US" altLang="zh-CN" sz="1300" b="0" dirty="0">
                <a:solidFill>
                  <a:schemeClr val="accent1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www.xybsyw.com</a:t>
            </a:r>
          </a:p>
        </p:txBody>
      </p:sp>
      <p:pic>
        <p:nvPicPr>
          <p:cNvPr id="17414" name="图片 7173" descr="未标题-2-01.png"/>
          <p:cNvPicPr>
            <a:picLocks noChangeAspect="1"/>
          </p:cNvPicPr>
          <p:nvPr/>
        </p:nvPicPr>
        <p:blipFill>
          <a:blip r:embed="rId3"/>
          <a:srcRect l="11931" t="5841" r="17577" b="54250"/>
          <a:stretch>
            <a:fillRect/>
          </a:stretch>
        </p:blipFill>
        <p:spPr>
          <a:xfrm>
            <a:off x="791528" y="366395"/>
            <a:ext cx="7556500" cy="4098925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7175" name="矩形 7174"/>
          <p:cNvSpPr/>
          <p:nvPr/>
        </p:nvSpPr>
        <p:spPr>
          <a:xfrm>
            <a:off x="2305685" y="1898650"/>
            <a:ext cx="4218940" cy="583565"/>
          </a:xfrm>
          <a:prstGeom prst="rect">
            <a:avLst/>
          </a:prstGeom>
          <a:noFill/>
          <a:ln w="12700">
            <a:noFill/>
          </a:ln>
          <a:effectLst>
            <a:outerShdw algn="ctr" rotWithShape="0">
              <a:srgbClr val="000000">
                <a:alpha val="31424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微软雅黑" panose="020B0503020204020204" pitchFamily="34" charset="-122"/>
              </a:rPr>
              <a:t>学 生 端 操 作 指 南  </a:t>
            </a:r>
          </a:p>
        </p:txBody>
      </p:sp>
      <p:pic>
        <p:nvPicPr>
          <p:cNvPr id="17416" name="图片 7175" descr="xybsyw.logo--filtered.png"/>
          <p:cNvPicPr>
            <a:picLocks noChangeAspect="1"/>
          </p:cNvPicPr>
          <p:nvPr/>
        </p:nvPicPr>
        <p:blipFill>
          <a:blip r:embed="rId4"/>
          <a:srcRect l="21" r="69138"/>
          <a:stretch>
            <a:fillRect/>
          </a:stretch>
        </p:blipFill>
        <p:spPr>
          <a:xfrm>
            <a:off x="4365625" y="4416425"/>
            <a:ext cx="439738" cy="419100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实习评价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个人评价</a:t>
            </a:r>
          </a:p>
        </p:txBody>
      </p:sp>
      <p:sp>
        <p:nvSpPr>
          <p:cNvPr id="27653" name="文本框 11"/>
          <p:cNvSpPr txBox="1"/>
          <p:nvPr/>
        </p:nvSpPr>
        <p:spPr>
          <a:xfrm>
            <a:off x="611736" y="4450425"/>
            <a:ext cx="1744663" cy="62241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我的实习</a:t>
            </a:r>
            <a:r>
              <a:rPr lang="en-US" altLang="zh-CN" sz="1400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</a:p>
          <a:p>
            <a:pPr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实习任务</a:t>
            </a:r>
          </a:p>
        </p:txBody>
      </p:sp>
      <p:sp>
        <p:nvSpPr>
          <p:cNvPr id="27654" name="文本框 17"/>
          <p:cNvSpPr txBox="1"/>
          <p:nvPr/>
        </p:nvSpPr>
        <p:spPr>
          <a:xfrm>
            <a:off x="2098318" y="4450425"/>
            <a:ext cx="1798637" cy="3724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 b="0">
                <a:latin typeface="文鼎中楷体" panose="03000600000000000000" charset="-122"/>
                <a:ea typeface="文鼎中楷体" panose="03000600000000000000" charset="-122"/>
              </a:rPr>
              <a:t>“</a:t>
            </a: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实习过程</a:t>
            </a:r>
            <a:r>
              <a:rPr lang="en-US" altLang="zh-CN" sz="1400" b="0" dirty="0">
                <a:latin typeface="文鼎中楷体" panose="03000600000000000000" charset="-122"/>
                <a:ea typeface="文鼎中楷体" panose="03000600000000000000" charset="-122"/>
              </a:rPr>
              <a:t>”</a:t>
            </a: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评价</a:t>
            </a:r>
          </a:p>
        </p:txBody>
      </p:sp>
      <p:sp>
        <p:nvSpPr>
          <p:cNvPr id="27659" name="文本框 20"/>
          <p:cNvSpPr txBox="1"/>
          <p:nvPr/>
        </p:nvSpPr>
        <p:spPr>
          <a:xfrm>
            <a:off x="3988444" y="4452012"/>
            <a:ext cx="1798637" cy="3724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 b="0">
                <a:latin typeface="文鼎中楷体" panose="03000600000000000000" charset="-122"/>
                <a:ea typeface="文鼎中楷体" panose="03000600000000000000" charset="-122"/>
              </a:rPr>
              <a:t>“</a:t>
            </a: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老师</a:t>
            </a:r>
            <a:r>
              <a:rPr lang="en-US" altLang="zh-CN" sz="1400" b="0" dirty="0">
                <a:latin typeface="文鼎中楷体" panose="03000600000000000000" charset="-122"/>
                <a:ea typeface="文鼎中楷体" panose="03000600000000000000" charset="-122"/>
              </a:rPr>
              <a:t>”</a:t>
            </a: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评价</a:t>
            </a:r>
          </a:p>
        </p:txBody>
      </p:sp>
      <p:sp>
        <p:nvSpPr>
          <p:cNvPr id="27660" name="文本框 22"/>
          <p:cNvSpPr txBox="1"/>
          <p:nvPr/>
        </p:nvSpPr>
        <p:spPr>
          <a:xfrm>
            <a:off x="5652072" y="4452012"/>
            <a:ext cx="1798638" cy="3724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 b="0">
                <a:latin typeface="文鼎中楷体" panose="03000600000000000000" charset="-122"/>
                <a:ea typeface="文鼎中楷体" panose="03000600000000000000" charset="-122"/>
              </a:rPr>
              <a:t>“</a:t>
            </a: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校友邦</a:t>
            </a:r>
            <a:r>
              <a:rPr lang="en-US" altLang="zh-CN" sz="1400" b="0" dirty="0">
                <a:latin typeface="文鼎中楷体" panose="03000600000000000000" charset="-122"/>
                <a:ea typeface="文鼎中楷体" panose="03000600000000000000" charset="-122"/>
              </a:rPr>
              <a:t>”</a:t>
            </a: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评价</a:t>
            </a:r>
          </a:p>
        </p:txBody>
      </p:sp>
      <p:sp>
        <p:nvSpPr>
          <p:cNvPr id="27661" name="文本框 29"/>
          <p:cNvSpPr txBox="1"/>
          <p:nvPr/>
        </p:nvSpPr>
        <p:spPr>
          <a:xfrm>
            <a:off x="7453675" y="4317981"/>
            <a:ext cx="1798637" cy="3724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 b="0">
                <a:latin typeface="文鼎中楷体" panose="03000600000000000000" charset="-122"/>
                <a:ea typeface="文鼎中楷体" panose="03000600000000000000" charset="-122"/>
              </a:rPr>
              <a:t>“</a:t>
            </a: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课程</a:t>
            </a:r>
            <a:r>
              <a:rPr lang="en-US" altLang="zh-CN" sz="1400" b="0" dirty="0">
                <a:latin typeface="文鼎中楷体" panose="03000600000000000000" charset="-122"/>
                <a:ea typeface="文鼎中楷体" panose="03000600000000000000" charset="-122"/>
              </a:rPr>
              <a:t>”</a:t>
            </a: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评价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18" y="591461"/>
            <a:ext cx="1720667" cy="37265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255" y="591462"/>
            <a:ext cx="1720667" cy="372651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9916" y="591462"/>
            <a:ext cx="1720667" cy="37265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577" y="591462"/>
            <a:ext cx="1720667" cy="37265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1614" y="591461"/>
            <a:ext cx="1720668" cy="37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1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实习评价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企业评价</a:t>
            </a:r>
          </a:p>
        </p:txBody>
      </p:sp>
      <p:sp>
        <p:nvSpPr>
          <p:cNvPr id="28674" name="文本框 11"/>
          <p:cNvSpPr txBox="1"/>
          <p:nvPr/>
        </p:nvSpPr>
        <p:spPr>
          <a:xfrm>
            <a:off x="1070633" y="4461876"/>
            <a:ext cx="1746250" cy="34451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实习任务</a:t>
            </a:r>
          </a:p>
        </p:txBody>
      </p:sp>
      <p:sp>
        <p:nvSpPr>
          <p:cNvPr id="28675" name="文本框 17"/>
          <p:cNvSpPr txBox="1"/>
          <p:nvPr/>
        </p:nvSpPr>
        <p:spPr>
          <a:xfrm>
            <a:off x="3927709" y="4371870"/>
            <a:ext cx="2084387" cy="6245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邀请企业评价</a:t>
            </a:r>
            <a:r>
              <a:rPr lang="en-US" altLang="zh-CN" sz="1400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</a:p>
          <a:p>
            <a:pPr defTabSz="914400"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发送至企业导师</a:t>
            </a:r>
          </a:p>
        </p:txBody>
      </p:sp>
      <p:sp>
        <p:nvSpPr>
          <p:cNvPr id="28685" name="文本框 10"/>
          <p:cNvSpPr txBox="1"/>
          <p:nvPr/>
        </p:nvSpPr>
        <p:spPr>
          <a:xfrm>
            <a:off x="6822150" y="4371870"/>
            <a:ext cx="1746250" cy="9325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企业导师验证码通过</a:t>
            </a:r>
            <a:r>
              <a:rPr lang="en-US" altLang="zh-CN" sz="1400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sz="1400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评价</a:t>
            </a:r>
            <a:endParaRPr lang="en-US" altLang="zh-CN" sz="1400" b="0" noProof="1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</a:endParaRPr>
          </a:p>
          <a:p>
            <a:pPr defTabSz="914400">
              <a:lnSpc>
                <a:spcPct val="130000"/>
              </a:lnSpc>
            </a:pP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8688" name="文本框 14"/>
          <p:cNvSpPr txBox="1"/>
          <p:nvPr/>
        </p:nvSpPr>
        <p:spPr>
          <a:xfrm>
            <a:off x="6599238" y="161608"/>
            <a:ext cx="2411412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*</a:t>
            </a:r>
            <a:r>
              <a:rPr lang="zh-CN" altLang="en-US" sz="1400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如需修改企业导师手机号</a:t>
            </a:r>
            <a:r>
              <a:rPr lang="en-US" altLang="zh-CN" sz="1400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--</a:t>
            </a:r>
            <a:r>
              <a:rPr lang="zh-CN" altLang="en-US" sz="1400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重新提交岗位申请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39" y="578202"/>
            <a:ext cx="1710114" cy="370366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145" y="578202"/>
            <a:ext cx="1710113" cy="370366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747" y="579936"/>
            <a:ext cx="1709313" cy="37019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3" y="2838450"/>
            <a:ext cx="6615113" cy="2159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63" y="414338"/>
            <a:ext cx="6615113" cy="23399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9699" name="矩形 8197"/>
          <p:cNvSpPr/>
          <p:nvPr/>
        </p:nvSpPr>
        <p:spPr>
          <a:xfrm>
            <a:off x="3929063" y="3692525"/>
            <a:ext cx="3384550" cy="276225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查看统计报表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960619" y="952499"/>
            <a:ext cx="2040256" cy="306705"/>
          </a:xfrm>
          <a:prstGeom prst="rect">
            <a:avLst/>
          </a:prstGeom>
          <a:noFill/>
          <a:effectLst>
            <a:reflection stA="48000"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1.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选择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“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学生注册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”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930015" y="4101465"/>
            <a:ext cx="3070860" cy="306705"/>
          </a:xfrm>
          <a:prstGeom prst="rect">
            <a:avLst/>
          </a:prstGeom>
          <a:noFill/>
          <a:effectLst>
            <a:glow rad="139700">
              <a:schemeClr val="accent3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3.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手机号、图形验证码、短信验证码</a:t>
            </a:r>
          </a:p>
        </p:txBody>
      </p:sp>
      <p:sp>
        <p:nvSpPr>
          <p:cNvPr id="29703" name="矩形 59407"/>
          <p:cNvSpPr/>
          <p:nvPr/>
        </p:nvSpPr>
        <p:spPr>
          <a:xfrm>
            <a:off x="150813" y="4763"/>
            <a:ext cx="3022600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注册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&amp;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登录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835775" y="498475"/>
            <a:ext cx="2484438" cy="1539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kern="1200" cap="none" spc="0" normalizeH="0" baseline="0" noProof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在浏览器中打开</a:t>
            </a:r>
            <a:r>
              <a:rPr kumimoji="0" lang="zh-CN" altLang="en-US" sz="1800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www.xybsyw.com</a:t>
            </a: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选择“学生注册”</a:t>
            </a:r>
          </a:p>
        </p:txBody>
      </p:sp>
      <p:sp>
        <p:nvSpPr>
          <p:cNvPr id="7" name=" 160"/>
          <p:cNvSpPr/>
          <p:nvPr/>
        </p:nvSpPr>
        <p:spPr>
          <a:xfrm rot="13320000">
            <a:off x="5967730" y="74104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3" y="341313"/>
            <a:ext cx="6615113" cy="23399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0722" name="矩形 8197"/>
          <p:cNvSpPr/>
          <p:nvPr/>
        </p:nvSpPr>
        <p:spPr>
          <a:xfrm>
            <a:off x="3929063" y="3692525"/>
            <a:ext cx="3384550" cy="276225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查看统计报表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95519" y="998854"/>
            <a:ext cx="2040256" cy="306705"/>
          </a:xfrm>
          <a:prstGeom prst="rect">
            <a:avLst/>
          </a:prstGeom>
          <a:noFill/>
          <a:effectLst>
            <a:reflection stA="48000"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选择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“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学生登录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”</a:t>
            </a:r>
          </a:p>
        </p:txBody>
      </p:sp>
      <p:sp>
        <p:nvSpPr>
          <p:cNvPr id="30725" name="矩形 59407"/>
          <p:cNvSpPr/>
          <p:nvPr/>
        </p:nvSpPr>
        <p:spPr>
          <a:xfrm>
            <a:off x="150813" y="4763"/>
            <a:ext cx="3022600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学籍认证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835775" y="498475"/>
            <a:ext cx="2484438" cy="129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kern="1200" cap="none" spc="0" normalizeH="0" baseline="0" noProof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在浏览器中打开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www.xybsyw.com</a:t>
            </a:r>
            <a:endParaRPr kumimoji="0" lang="zh-CN" altLang="en-US" b="0" kern="1200" cap="none" spc="0" normalizeH="0" baseline="0" noProof="0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“学生登录”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63" y="2755900"/>
            <a:ext cx="6615113" cy="2159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6925628" y="3130550"/>
            <a:ext cx="2484438" cy="657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kern="1200" cap="none" spc="0" normalizeH="0" baseline="0" noProof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3.</a:t>
            </a: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输入账号密码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819525" y="4090669"/>
            <a:ext cx="1363978" cy="306706"/>
          </a:xfrm>
          <a:prstGeom prst="rect">
            <a:avLst/>
          </a:prstGeom>
          <a:noFill/>
          <a:effectLst>
            <a:reflection stA="48000"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输入账号密码</a:t>
            </a:r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5607050" y="681990"/>
            <a:ext cx="1125220" cy="85471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420688"/>
            <a:ext cx="6423025" cy="22320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38" y="2749550"/>
            <a:ext cx="6421438" cy="22320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1747" name="矩形 8197"/>
          <p:cNvSpPr/>
          <p:nvPr/>
        </p:nvSpPr>
        <p:spPr>
          <a:xfrm>
            <a:off x="3929063" y="3692525"/>
            <a:ext cx="3384550" cy="276225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查看统计报表</a:t>
            </a:r>
          </a:p>
        </p:txBody>
      </p:sp>
      <p:sp>
        <p:nvSpPr>
          <p:cNvPr id="31749" name="矩形 59407"/>
          <p:cNvSpPr/>
          <p:nvPr/>
        </p:nvSpPr>
        <p:spPr>
          <a:xfrm>
            <a:off x="150813" y="4763"/>
            <a:ext cx="3022600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学籍认证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413500" y="1245235"/>
            <a:ext cx="2649538" cy="582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1.</a:t>
            </a: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根据流程引导</a:t>
            </a: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完善个人学籍</a:t>
            </a: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--“</a:t>
            </a: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去认证</a:t>
            </a: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”</a:t>
            </a:r>
            <a:endParaRPr kumimoji="0" lang="zh-CN" altLang="en-US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37580" y="3232150"/>
            <a:ext cx="3402013" cy="977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2.</a:t>
            </a: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编辑学籍信息</a:t>
            </a: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提交认证</a:t>
            </a: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*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认证失败请联系尾页的负责人</a:t>
            </a:r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2366645" y="2121535"/>
            <a:ext cx="900430" cy="27051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>
            <a:off x="5067300" y="4147185"/>
            <a:ext cx="720090" cy="49466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414655"/>
            <a:ext cx="7844790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2771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自主实习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2778760"/>
            <a:ext cx="7863840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4206240" y="1856105"/>
            <a:ext cx="1319213" cy="33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1.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参与实习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548505" y="3870960"/>
            <a:ext cx="273240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2.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选择自主实习安排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报名</a:t>
            </a:r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4049395" y="2058035"/>
            <a:ext cx="314960" cy="13462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6777355" y="4191635"/>
            <a:ext cx="681990" cy="46164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90" y="2767965"/>
            <a:ext cx="8263255" cy="20421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2771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自主实习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15" y="480060"/>
            <a:ext cx="8262620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文本框 16"/>
          <p:cNvSpPr txBox="1"/>
          <p:nvPr/>
        </p:nvSpPr>
        <p:spPr>
          <a:xfrm>
            <a:off x="6421755" y="2118678"/>
            <a:ext cx="1695450" cy="338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3.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提交岗位申请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092065" y="3747770"/>
            <a:ext cx="283083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4.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录入岗位信息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提交</a:t>
            </a:r>
          </a:p>
        </p:txBody>
      </p:sp>
      <p:cxnSp>
        <p:nvCxnSpPr>
          <p:cNvPr id="2" name="直接箭头连接符 1"/>
          <p:cNvCxnSpPr/>
          <p:nvPr/>
        </p:nvCxnSpPr>
        <p:spPr>
          <a:xfrm flipV="1">
            <a:off x="7542530" y="1626870"/>
            <a:ext cx="269875" cy="53975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 flipH="1">
            <a:off x="5876925" y="4084955"/>
            <a:ext cx="327025" cy="33274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" y="2738755"/>
            <a:ext cx="7771130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65" y="429895"/>
            <a:ext cx="7771130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796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集中实习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368550" y="1949450"/>
            <a:ext cx="1319213" cy="33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1.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参与实习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511675" y="3767455"/>
            <a:ext cx="2265363" cy="582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2.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选择集中安排实习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查看详情</a:t>
            </a:r>
          </a:p>
        </p:txBody>
      </p:sp>
      <p:cxnSp>
        <p:nvCxnSpPr>
          <p:cNvPr id="17" name="直接箭头连接符 16"/>
          <p:cNvCxnSpPr>
            <a:stCxn id="11" idx="2"/>
          </p:cNvCxnSpPr>
          <p:nvPr/>
        </p:nvCxnSpPr>
        <p:spPr>
          <a:xfrm>
            <a:off x="3028315" y="2286000"/>
            <a:ext cx="373380" cy="15049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>
            <a:off x="6327140" y="4146550"/>
            <a:ext cx="855345" cy="62992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10" y="508000"/>
            <a:ext cx="8036560" cy="32797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796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集中实习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862830" y="2724150"/>
            <a:ext cx="336296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3.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查看实习要求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同意或拒绝参与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79145" y="3952240"/>
            <a:ext cx="744664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如计划设置为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“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不需要学生同意加入实习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”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，那么确认加入实习这一步骤不需要</a:t>
            </a:r>
          </a:p>
        </p:txBody>
      </p:sp>
      <p:sp>
        <p:nvSpPr>
          <p:cNvPr id="8" name="矩形 7"/>
          <p:cNvSpPr/>
          <p:nvPr/>
        </p:nvSpPr>
        <p:spPr>
          <a:xfrm>
            <a:off x="6766243" y="3182620"/>
            <a:ext cx="1665288" cy="18097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55" y="2632075"/>
            <a:ext cx="8027670" cy="23241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90" y="419735"/>
            <a:ext cx="8027035" cy="20840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5843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提交周日志</a:t>
            </a:r>
          </a:p>
        </p:txBody>
      </p:sp>
      <p:sp>
        <p:nvSpPr>
          <p:cNvPr id="27" name="矩形 26"/>
          <p:cNvSpPr/>
          <p:nvPr/>
        </p:nvSpPr>
        <p:spPr>
          <a:xfrm>
            <a:off x="236538" y="1441450"/>
            <a:ext cx="677863" cy="407988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5846" name="文本框 5"/>
          <p:cNvSpPr txBox="1"/>
          <p:nvPr/>
        </p:nvSpPr>
        <p:spPr>
          <a:xfrm>
            <a:off x="3117850" y="752475"/>
            <a:ext cx="1333500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1.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我要实习</a:t>
            </a:r>
          </a:p>
        </p:txBody>
      </p:sp>
      <p:sp>
        <p:nvSpPr>
          <p:cNvPr id="35848" name="文本框 21"/>
          <p:cNvSpPr txBox="1"/>
          <p:nvPr/>
        </p:nvSpPr>
        <p:spPr>
          <a:xfrm>
            <a:off x="7269480" y="2018665"/>
            <a:ext cx="746125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3.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新建</a:t>
            </a:r>
          </a:p>
        </p:txBody>
      </p:sp>
      <p:sp>
        <p:nvSpPr>
          <p:cNvPr id="35849" name="文本框 14"/>
          <p:cNvSpPr txBox="1"/>
          <p:nvPr/>
        </p:nvSpPr>
        <p:spPr>
          <a:xfrm>
            <a:off x="598488" y="1849438"/>
            <a:ext cx="1893887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2.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日志、周志、月志</a:t>
            </a:r>
          </a:p>
        </p:txBody>
      </p:sp>
      <p:sp>
        <p:nvSpPr>
          <p:cNvPr id="35851" name="文本框 22"/>
          <p:cNvSpPr txBox="1"/>
          <p:nvPr/>
        </p:nvSpPr>
        <p:spPr>
          <a:xfrm>
            <a:off x="3790633" y="4269105"/>
            <a:ext cx="2003425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4.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编辑正文</a:t>
            </a: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--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发布</a:t>
            </a:r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3463925" y="594995"/>
            <a:ext cx="118110" cy="22161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 flipH="1" flipV="1">
            <a:off x="7529830" y="1771015"/>
            <a:ext cx="225425" cy="36004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>
            <a:off x="3349625" y="4470400"/>
            <a:ext cx="441325" cy="37020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任意多边形 8196"/>
          <p:cNvSpPr/>
          <p:nvPr/>
        </p:nvSpPr>
        <p:spPr>
          <a:xfrm>
            <a:off x="3165475" y="2536825"/>
            <a:ext cx="3643313" cy="404813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0" t="0" r="0" b="0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C00000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4" name="矩形 8197"/>
          <p:cNvSpPr/>
          <p:nvPr/>
        </p:nvSpPr>
        <p:spPr>
          <a:xfrm>
            <a:off x="3870960" y="2615962"/>
            <a:ext cx="1251585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微信操作指南</a:t>
            </a:r>
          </a:p>
        </p:txBody>
      </p:sp>
      <p:sp>
        <p:nvSpPr>
          <p:cNvPr id="18435" name="矩形 8200"/>
          <p:cNvSpPr/>
          <p:nvPr/>
        </p:nvSpPr>
        <p:spPr>
          <a:xfrm>
            <a:off x="527050" y="2089150"/>
            <a:ext cx="1855788" cy="965200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algn="ctr" hangingPunct="0"/>
            <a:r>
              <a:rPr lang="zh-CN" altLang="en-US" sz="2900" dirty="0"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目   录</a:t>
            </a:r>
          </a:p>
          <a:p>
            <a:pPr algn="ctr" hangingPunct="0"/>
            <a:r>
              <a:rPr lang="en-US" altLang="zh-CN" sz="2900" dirty="0"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content</a:t>
            </a:r>
          </a:p>
        </p:txBody>
      </p:sp>
      <p:sp>
        <p:nvSpPr>
          <p:cNvPr id="18437" name="任意多边形 8198"/>
          <p:cNvSpPr/>
          <p:nvPr/>
        </p:nvSpPr>
        <p:spPr>
          <a:xfrm>
            <a:off x="3165475" y="1684338"/>
            <a:ext cx="3644900" cy="4048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C00000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        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主要任务</a:t>
            </a:r>
            <a:endParaRPr lang="zh-CN" altLang="en-US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" name="任意多边形 8196"/>
          <p:cNvSpPr/>
          <p:nvPr/>
        </p:nvSpPr>
        <p:spPr>
          <a:xfrm>
            <a:off x="3159125" y="3375025"/>
            <a:ext cx="3643313" cy="404813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0" t="0" r="0" b="0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C00000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8197"/>
          <p:cNvSpPr/>
          <p:nvPr/>
        </p:nvSpPr>
        <p:spPr>
          <a:xfrm>
            <a:off x="3864610" y="3454400"/>
            <a:ext cx="1251585" cy="245745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anv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63" y="433388"/>
            <a:ext cx="6254750" cy="45513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6866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我的评价</a:t>
            </a:r>
          </a:p>
        </p:txBody>
      </p:sp>
      <p:sp>
        <p:nvSpPr>
          <p:cNvPr id="36869" name="文本框 21"/>
          <p:cNvSpPr txBox="1"/>
          <p:nvPr/>
        </p:nvSpPr>
        <p:spPr>
          <a:xfrm>
            <a:off x="6604000" y="1212850"/>
            <a:ext cx="2122488" cy="14890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①</a:t>
            </a:r>
            <a:r>
              <a:rPr lang="zh-CN" altLang="en-US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评价实践教学</a:t>
            </a:r>
          </a:p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②</a:t>
            </a:r>
            <a:r>
              <a:rPr lang="zh-CN" altLang="en-US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评价指导老师</a:t>
            </a:r>
          </a:p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③</a:t>
            </a:r>
            <a:r>
              <a:rPr lang="zh-CN" altLang="en-US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评价校友邦</a:t>
            </a:r>
          </a:p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④</a:t>
            </a:r>
            <a:r>
              <a:rPr lang="zh-CN" altLang="en-US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实习课程评价</a:t>
            </a:r>
          </a:p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（建议学校增设的课程）</a:t>
            </a:r>
          </a:p>
        </p:txBody>
      </p:sp>
      <p:sp>
        <p:nvSpPr>
          <p:cNvPr id="36870" name="文本框 14"/>
          <p:cNvSpPr txBox="1"/>
          <p:nvPr/>
        </p:nvSpPr>
        <p:spPr>
          <a:xfrm>
            <a:off x="858838" y="1771650"/>
            <a:ext cx="11049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我的评价</a:t>
            </a:r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746760" y="1356995"/>
            <a:ext cx="281305" cy="49212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5" y="832803"/>
            <a:ext cx="8883650" cy="41529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7890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企业评定</a:t>
            </a:r>
          </a:p>
        </p:txBody>
      </p:sp>
      <p:sp>
        <p:nvSpPr>
          <p:cNvPr id="37893" name="文本框 14"/>
          <p:cNvSpPr txBox="1"/>
          <p:nvPr/>
        </p:nvSpPr>
        <p:spPr>
          <a:xfrm>
            <a:off x="727075" y="4273550"/>
            <a:ext cx="11049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1.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企业评定</a:t>
            </a:r>
          </a:p>
        </p:txBody>
      </p:sp>
      <p:sp>
        <p:nvSpPr>
          <p:cNvPr id="37896" name="文本框 7"/>
          <p:cNvSpPr txBox="1"/>
          <p:nvPr/>
        </p:nvSpPr>
        <p:spPr>
          <a:xfrm>
            <a:off x="7267575" y="3392488"/>
            <a:ext cx="150812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2.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邀请企业评定</a:t>
            </a:r>
          </a:p>
        </p:txBody>
      </p:sp>
      <p:sp>
        <p:nvSpPr>
          <p:cNvPr id="37897" name="文本框 8"/>
          <p:cNvSpPr txBox="1"/>
          <p:nvPr/>
        </p:nvSpPr>
        <p:spPr>
          <a:xfrm>
            <a:off x="3519488" y="3708400"/>
            <a:ext cx="2957512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3.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选择</a:t>
            </a: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QQ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或微信发送邀请链接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2700" y="342900"/>
            <a:ext cx="4913313" cy="398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     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  </a:t>
            </a:r>
            <a:r>
              <a:rPr kumimoji="0" lang="en-US" altLang="zh-CN" kern="1200" cap="none" spc="0" normalizeH="0" baseline="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*</a:t>
            </a:r>
            <a:r>
              <a:rPr kumimoji="0" lang="zh-CN" altLang="en-US" kern="1200" cap="none" spc="0" normalizeH="0" baseline="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自主实习才需要企业评价</a:t>
            </a:r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836930" y="3877310"/>
            <a:ext cx="283845" cy="49974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 flipV="1">
            <a:off x="7447280" y="3150870"/>
            <a:ext cx="274955" cy="27622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 flipV="1">
            <a:off x="4925060" y="3230245"/>
            <a:ext cx="146685" cy="16256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50" y="2695575"/>
            <a:ext cx="8226425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85" y="440055"/>
            <a:ext cx="8177530" cy="2159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915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提交实习报告</a:t>
            </a:r>
          </a:p>
        </p:txBody>
      </p:sp>
      <p:sp>
        <p:nvSpPr>
          <p:cNvPr id="38918" name="文本框 14"/>
          <p:cNvSpPr txBox="1"/>
          <p:nvPr/>
        </p:nvSpPr>
        <p:spPr>
          <a:xfrm>
            <a:off x="1271270" y="1637983"/>
            <a:ext cx="11049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实习报告</a:t>
            </a:r>
          </a:p>
        </p:txBody>
      </p:sp>
      <p:sp>
        <p:nvSpPr>
          <p:cNvPr id="38922" name="文本框 12"/>
          <p:cNvSpPr txBox="1"/>
          <p:nvPr/>
        </p:nvSpPr>
        <p:spPr>
          <a:xfrm>
            <a:off x="6106795" y="2118360"/>
            <a:ext cx="14668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下载报告模板</a:t>
            </a:r>
          </a:p>
        </p:txBody>
      </p:sp>
      <p:sp>
        <p:nvSpPr>
          <p:cNvPr id="38925" name="文本框 18"/>
          <p:cNvSpPr txBox="1"/>
          <p:nvPr/>
        </p:nvSpPr>
        <p:spPr>
          <a:xfrm>
            <a:off x="4892993" y="4404995"/>
            <a:ext cx="23431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模板内写完 报告</a:t>
            </a: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--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上传</a:t>
            </a:r>
          </a:p>
        </p:txBody>
      </p:sp>
      <p:cxnSp>
        <p:nvCxnSpPr>
          <p:cNvPr id="17" name="直接箭头连接符 16"/>
          <p:cNvCxnSpPr>
            <a:stCxn id="38922" idx="3"/>
          </p:cNvCxnSpPr>
          <p:nvPr/>
        </p:nvCxnSpPr>
        <p:spPr>
          <a:xfrm flipV="1">
            <a:off x="7573645" y="1896745"/>
            <a:ext cx="283845" cy="40703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H="1">
            <a:off x="1196975" y="1896745"/>
            <a:ext cx="539750" cy="4953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5292090" y="4236720"/>
            <a:ext cx="135255" cy="22542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516890"/>
            <a:ext cx="8801100" cy="43195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9938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导出实习手册</a:t>
            </a:r>
          </a:p>
        </p:txBody>
      </p:sp>
      <p:sp>
        <p:nvSpPr>
          <p:cNvPr id="39941" name="文本框 14"/>
          <p:cNvSpPr txBox="1"/>
          <p:nvPr/>
        </p:nvSpPr>
        <p:spPr>
          <a:xfrm>
            <a:off x="974725" y="3886200"/>
            <a:ext cx="11049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实习报告</a:t>
            </a:r>
          </a:p>
        </p:txBody>
      </p:sp>
      <p:sp>
        <p:nvSpPr>
          <p:cNvPr id="39944" name="文本框 12"/>
          <p:cNvSpPr txBox="1"/>
          <p:nvPr/>
        </p:nvSpPr>
        <p:spPr>
          <a:xfrm>
            <a:off x="3143250" y="2238375"/>
            <a:ext cx="14668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选择</a:t>
            </a: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“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已通过</a:t>
            </a: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”</a:t>
            </a:r>
          </a:p>
        </p:txBody>
      </p:sp>
      <p:sp>
        <p:nvSpPr>
          <p:cNvPr id="39946" name="文本框 18"/>
          <p:cNvSpPr txBox="1"/>
          <p:nvPr/>
        </p:nvSpPr>
        <p:spPr>
          <a:xfrm>
            <a:off x="7108825" y="3389313"/>
            <a:ext cx="147002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导出实习手册</a:t>
            </a:r>
          </a:p>
        </p:txBody>
      </p:sp>
      <p:pic>
        <p:nvPicPr>
          <p:cNvPr id="3994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188" y="2143125"/>
            <a:ext cx="2246312" cy="1355725"/>
          </a:xfrm>
          <a:prstGeom prst="rect">
            <a:avLst/>
          </a:prstGeom>
          <a:noFill/>
          <a:ln w="285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17" name="直接箭头连接符 16"/>
          <p:cNvCxnSpPr>
            <a:stCxn id="39941" idx="2"/>
          </p:cNvCxnSpPr>
          <p:nvPr/>
        </p:nvCxnSpPr>
        <p:spPr>
          <a:xfrm flipH="1">
            <a:off x="1151890" y="4257040"/>
            <a:ext cx="375285" cy="16002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>
            <a:stCxn id="39944" idx="0"/>
          </p:cNvCxnSpPr>
          <p:nvPr/>
        </p:nvCxnSpPr>
        <p:spPr>
          <a:xfrm flipV="1">
            <a:off x="3876675" y="1996440"/>
            <a:ext cx="89535" cy="24193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7632065" y="3201670"/>
            <a:ext cx="360045" cy="31559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35" y="2428875"/>
            <a:ext cx="7916545" cy="25387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35" y="442595"/>
            <a:ext cx="7893050" cy="1986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0963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实习成绩鉴定</a:t>
            </a:r>
          </a:p>
        </p:txBody>
      </p:sp>
      <p:sp>
        <p:nvSpPr>
          <p:cNvPr id="40966" name="文本框 14"/>
          <p:cNvSpPr txBox="1"/>
          <p:nvPr/>
        </p:nvSpPr>
        <p:spPr>
          <a:xfrm>
            <a:off x="936625" y="1711325"/>
            <a:ext cx="1684338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实习成绩鉴定</a:t>
            </a:r>
          </a:p>
        </p:txBody>
      </p:sp>
      <p:sp>
        <p:nvSpPr>
          <p:cNvPr id="40969" name="文本框 12"/>
          <p:cNvSpPr txBox="1"/>
          <p:nvPr/>
        </p:nvSpPr>
        <p:spPr>
          <a:xfrm>
            <a:off x="6419215" y="1711325"/>
            <a:ext cx="11176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自我鉴定</a:t>
            </a:r>
          </a:p>
        </p:txBody>
      </p:sp>
      <p:sp>
        <p:nvSpPr>
          <p:cNvPr id="40971" name="文本框 8"/>
          <p:cNvSpPr txBox="1"/>
          <p:nvPr/>
        </p:nvSpPr>
        <p:spPr>
          <a:xfrm>
            <a:off x="4668838" y="3262313"/>
            <a:ext cx="2182812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根据提示编辑自我小结</a:t>
            </a:r>
          </a:p>
        </p:txBody>
      </p:sp>
      <p:sp>
        <p:nvSpPr>
          <p:cNvPr id="11" name="椭圆 10"/>
          <p:cNvSpPr/>
          <p:nvPr/>
        </p:nvSpPr>
        <p:spPr>
          <a:xfrm>
            <a:off x="2006600" y="3471863"/>
            <a:ext cx="765175" cy="269875"/>
          </a:xfrm>
          <a:prstGeom prst="ellipse">
            <a:avLst/>
          </a:prstGeom>
          <a:noFill/>
          <a:ln w="28575">
            <a:solidFill>
              <a:srgbClr val="DF002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B05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2" name="椭圆 11"/>
          <p:cNvSpPr/>
          <p:nvPr/>
        </p:nvSpPr>
        <p:spPr>
          <a:xfrm>
            <a:off x="2106613" y="4222750"/>
            <a:ext cx="765175" cy="269875"/>
          </a:xfrm>
          <a:prstGeom prst="ellipse">
            <a:avLst/>
          </a:prstGeom>
          <a:noFill/>
          <a:ln w="28575">
            <a:solidFill>
              <a:srgbClr val="DF002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0976" name="文本框 19"/>
          <p:cNvSpPr txBox="1"/>
          <p:nvPr/>
        </p:nvSpPr>
        <p:spPr>
          <a:xfrm>
            <a:off x="2621280" y="4032250"/>
            <a:ext cx="294449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鉴定项目由学校老师配置是否需要</a:t>
            </a:r>
          </a:p>
        </p:txBody>
      </p:sp>
      <p:sp>
        <p:nvSpPr>
          <p:cNvPr id="40977" name="文本框 20"/>
          <p:cNvSpPr txBox="1"/>
          <p:nvPr/>
        </p:nvSpPr>
        <p:spPr>
          <a:xfrm>
            <a:off x="6526530" y="4031933"/>
            <a:ext cx="2368550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鉴定完成导出鉴定表打印带去实习企业盖章上交学校</a:t>
            </a:r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927100" y="2032000"/>
            <a:ext cx="629920" cy="2247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V="1">
            <a:off x="7137400" y="1401445"/>
            <a:ext cx="125095" cy="36068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6597015" y="3472180"/>
            <a:ext cx="585470" cy="2247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40977" idx="0"/>
          </p:cNvCxnSpPr>
          <p:nvPr/>
        </p:nvCxnSpPr>
        <p:spPr>
          <a:xfrm flipV="1">
            <a:off x="7710805" y="3112135"/>
            <a:ext cx="101600" cy="92011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01862" y="4011846"/>
            <a:ext cx="3960264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扫一扫关注“校友邦”公众号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7790" y="41275"/>
            <a:ext cx="1415772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hangingPunct="0">
              <a:buClrTx/>
              <a:buSzTx/>
            </a:pP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校友邦小程序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92" y="906639"/>
            <a:ext cx="2689788" cy="268978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矩形 75776"/>
          <p:cNvSpPr/>
          <p:nvPr/>
        </p:nvSpPr>
        <p:spPr>
          <a:xfrm>
            <a:off x="0" y="-11430"/>
            <a:ext cx="9144000" cy="51625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lIns="45720" rIns="45720" anchor="ctr"/>
          <a:lstStyle/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dirty="0">
                <a:latin typeface="文鼎中楷体" panose="03000600000000000000" charset="-122"/>
                <a:ea typeface="文鼎中楷体" panose="03000600000000000000" charset="-122"/>
              </a:rPr>
              <a:t>                    </a:t>
            </a:r>
            <a:r>
              <a:rPr lang="zh-CN" altLang="en-US" sz="20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 </a:t>
            </a: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endParaRPr lang="zh-CN" altLang="en-US" sz="2000" dirty="0">
              <a:solidFill>
                <a:schemeClr val="bg1"/>
              </a:solidFill>
              <a:latin typeface="文鼎中楷体" panose="03000600000000000000" charset="-122"/>
              <a:ea typeface="文鼎中楷体" panose="03000600000000000000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                     </a:t>
            </a: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                                      </a:t>
            </a:r>
            <a:r>
              <a:rPr lang="zh-CN" altLang="en-US" sz="2000" dirty="0">
                <a:latin typeface="文鼎中楷体" panose="03000600000000000000" charset="-122"/>
                <a:ea typeface="文鼎中楷体" panose="03000600000000000000" charset="-122"/>
              </a:rPr>
              <a:t>                 </a:t>
            </a:r>
            <a:endParaRPr lang="en-US" altLang="zh-CN" sz="200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41986" name="矩形 75777"/>
          <p:cNvSpPr/>
          <p:nvPr/>
        </p:nvSpPr>
        <p:spPr>
          <a:xfrm>
            <a:off x="6237288" y="2212975"/>
            <a:ext cx="1017587" cy="492125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t">
            <a:spAutoFit/>
          </a:bodyPr>
          <a:lstStyle/>
          <a:p>
            <a:pPr hangingPunct="0"/>
            <a:r>
              <a:rPr lang="zh-CN" altLang="en-US" sz="32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谢谢</a:t>
            </a:r>
          </a:p>
        </p:txBody>
      </p:sp>
      <p:grpSp>
        <p:nvGrpSpPr>
          <p:cNvPr id="41987" name="组合 75778"/>
          <p:cNvGrpSpPr/>
          <p:nvPr/>
        </p:nvGrpSpPr>
        <p:grpSpPr>
          <a:xfrm>
            <a:off x="215900" y="358775"/>
            <a:ext cx="6562725" cy="4422775"/>
            <a:chOff x="0" y="0"/>
            <a:chExt cx="6562725" cy="4422775"/>
          </a:xfrm>
        </p:grpSpPr>
        <p:sp>
          <p:nvSpPr>
            <p:cNvPr id="41988" name="任意多边形 75779"/>
            <p:cNvSpPr/>
            <p:nvPr/>
          </p:nvSpPr>
          <p:spPr>
            <a:xfrm>
              <a:off x="0" y="0"/>
              <a:ext cx="6562725" cy="4422775"/>
            </a:xfrm>
            <a:custGeom>
              <a:avLst/>
              <a:gdLst/>
              <a:ahLst/>
              <a:cxnLst>
                <a:cxn ang="0">
                  <a:pos x="6562725" y="2998478"/>
                </a:cxn>
                <a:cxn ang="0">
                  <a:pos x="6557560" y="4422775"/>
                </a:cxn>
                <a:cxn ang="0">
                  <a:pos x="0" y="4422775"/>
                </a:cxn>
                <a:cxn ang="0">
                  <a:pos x="0" y="0"/>
                </a:cxn>
                <a:cxn ang="0">
                  <a:pos x="6557560" y="0"/>
                </a:cxn>
                <a:cxn ang="0">
                  <a:pos x="6546622" y="1385598"/>
                </a:cxn>
              </a:cxnLst>
              <a:rect l="0" t="0" r="0" b="0"/>
              <a:pathLst>
                <a:path w="21600" h="21600">
                  <a:moveTo>
                    <a:pt x="21600" y="14644"/>
                  </a:moveTo>
                  <a:cubicBezTo>
                    <a:pt x="21594" y="17103"/>
                    <a:pt x="21589" y="19141"/>
                    <a:pt x="21583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21583" y="0"/>
                  </a:lnTo>
                  <a:cubicBezTo>
                    <a:pt x="21575" y="2217"/>
                    <a:pt x="21547" y="6767"/>
                    <a:pt x="21547" y="6767"/>
                  </a:cubicBezTo>
                </a:path>
              </a:pathLst>
            </a:custGeom>
            <a:noFill/>
            <a:ln w="38100" cap="sq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89" name="矩形 75780"/>
            <p:cNvSpPr/>
            <p:nvPr/>
          </p:nvSpPr>
          <p:spPr>
            <a:xfrm>
              <a:off x="1" y="2076761"/>
              <a:ext cx="6562722" cy="269241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20" rIns="45720" anchor="ctr">
              <a:spAutoFit/>
            </a:bodyPr>
            <a:lstStyle/>
            <a:p>
              <a:pPr algn="ctr" hangingPunct="0"/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</a:p>
          </p:txBody>
        </p:sp>
      </p:grpSp>
      <p:sp>
        <p:nvSpPr>
          <p:cNvPr id="34820" name="文本框 2"/>
          <p:cNvSpPr txBox="1"/>
          <p:nvPr/>
        </p:nvSpPr>
        <p:spPr>
          <a:xfrm>
            <a:off x="959485" y="1874520"/>
            <a:ext cx="4784725" cy="8299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hangingPunct="0"/>
            <a:r>
              <a:rPr lang="zh-CN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平台有</a:t>
            </a: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24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小时自助服务：机器人</a:t>
            </a: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+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帮助中心</a:t>
            </a:r>
          </a:p>
          <a:p>
            <a:pPr lvl="0" hangingPunct="0"/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lvl="0" hangingPunct="0"/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平台值班服务（</a:t>
            </a: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8:</a:t>
            </a: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00-22:00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）：</a:t>
            </a: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17757972178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82265" y="1219200"/>
            <a:ext cx="41205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fontAlgn="base">
              <a:buClrTx/>
              <a:buSzTx/>
              <a:defRPr/>
            </a:pPr>
            <a:r>
              <a:rPr lang="en-US" altLang="zh-CN" sz="240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1</a:t>
            </a:r>
            <a:r>
              <a:rPr lang="zh-CN" altLang="en-US" sz="240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、注册认证；</a:t>
            </a:r>
            <a:endParaRPr lang="en-US" altLang="zh-CN" sz="2400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lvl="0" algn="l" fontAlgn="base">
              <a:buClrTx/>
              <a:buSzTx/>
              <a:defRPr/>
            </a:pPr>
            <a:r>
              <a:rPr lang="en-US" altLang="zh-CN" sz="240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2、实习报名；</a:t>
            </a:r>
            <a:endParaRPr lang="en-US" altLang="zh-CN" sz="2400" strike="noStrike" noProof="1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lvl="0" algn="l" fontAlgn="base">
              <a:buClrTx/>
              <a:buSzTx/>
              <a:defRPr/>
            </a:pPr>
            <a:r>
              <a:rPr lang="en-US" altLang="zh-CN" sz="240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3、签到、提交周日志；</a:t>
            </a:r>
            <a:endParaRPr lang="en-US" altLang="zh-CN" sz="2400" strike="noStrike" noProof="1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lvl="0" algn="l" fontAlgn="base">
              <a:buClrTx/>
              <a:buSzTx/>
              <a:defRPr/>
            </a:pPr>
            <a:r>
              <a:rPr lang="en-US" altLang="zh-CN" sz="240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4、上传实习报告</a:t>
            </a:r>
            <a:r>
              <a:rPr lang="en-US" altLang="zh-CN" sz="240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+mn-ea"/>
              </a:rPr>
              <a:t>；</a:t>
            </a:r>
            <a:endParaRPr lang="en-US" altLang="zh-CN" sz="2400" strike="noStrike" noProof="1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+mn-ea"/>
            </a:endParaRPr>
          </a:p>
          <a:p>
            <a:pPr lvl="0" algn="l" fontAlgn="base">
              <a:buClrTx/>
              <a:buSzTx/>
              <a:defRPr/>
            </a:pPr>
            <a:r>
              <a:rPr lang="en-US" altLang="zh-CN" sz="240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5、</a:t>
            </a:r>
            <a:r>
              <a:rPr lang="zh-CN" altLang="en-US" sz="240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导出实习手册</a:t>
            </a:r>
            <a:r>
              <a:rPr lang="en-US" altLang="zh-CN" sz="240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；</a:t>
            </a:r>
            <a:endParaRPr lang="en-US" altLang="zh-CN" sz="2400" strike="noStrike" noProof="1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lvl="0" algn="l" fontAlgn="base">
              <a:buClrTx/>
              <a:buSzTx/>
              <a:defRPr/>
            </a:pPr>
            <a:r>
              <a:rPr lang="en-US" altLang="zh-CN" sz="240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6</a:t>
            </a:r>
            <a:r>
              <a:rPr lang="zh-CN" altLang="en-US" sz="240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、实习成绩鉴定；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354330" y="8255"/>
            <a:ext cx="99822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主要任务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59407"/>
          <p:cNvSpPr/>
          <p:nvPr/>
        </p:nvSpPr>
        <p:spPr>
          <a:xfrm>
            <a:off x="150813" y="4763"/>
            <a:ext cx="3022600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注册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699" y="342900"/>
            <a:ext cx="4244279" cy="1101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关注公众号</a:t>
            </a: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扫描二维码关注“校友邦”公众号</a:t>
            </a: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菜单栏“签到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+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周志”可快速进入实习模块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24661" y="342900"/>
            <a:ext cx="4367627" cy="1101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注册账号</a:t>
            </a: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AutoNum type="arabicPeriod"/>
              <a:defRPr/>
            </a:pPr>
            <a:r>
              <a:rPr lang="zh-CN" altLang="en-US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我的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立即登录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学生账号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输入手机号、短信验证码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→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注册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98" y="1443038"/>
            <a:ext cx="2229403" cy="22294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t="74233" b="3627"/>
          <a:stretch/>
        </p:blipFill>
        <p:spPr>
          <a:xfrm>
            <a:off x="813298" y="3752926"/>
            <a:ext cx="2229403" cy="106897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t="4502" b="2212"/>
          <a:stretch/>
        </p:blipFill>
        <p:spPr>
          <a:xfrm>
            <a:off x="6434317" y="1441906"/>
            <a:ext cx="1692920" cy="34202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/>
          <a:srcRect t="4102"/>
          <a:stretch/>
        </p:blipFill>
        <p:spPr>
          <a:xfrm>
            <a:off x="4630793" y="1441906"/>
            <a:ext cx="1646790" cy="3420229"/>
          </a:xfrm>
          <a:prstGeom prst="rect">
            <a:avLst/>
          </a:prstGeom>
        </p:spPr>
      </p:pic>
      <p:cxnSp>
        <p:nvCxnSpPr>
          <p:cNvPr id="13" name="直接箭头连接符 9"/>
          <p:cNvCxnSpPr/>
          <p:nvPr/>
        </p:nvCxnSpPr>
        <p:spPr>
          <a:xfrm flipV="1">
            <a:off x="4977027" y="2031714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9"/>
          <p:cNvCxnSpPr/>
          <p:nvPr/>
        </p:nvCxnSpPr>
        <p:spPr>
          <a:xfrm flipH="1">
            <a:off x="1662113" y="4110176"/>
            <a:ext cx="354932" cy="354474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矩形 59407"/>
          <p:cNvSpPr/>
          <p:nvPr/>
        </p:nvSpPr>
        <p:spPr>
          <a:xfrm>
            <a:off x="150813" y="4763"/>
            <a:ext cx="3022600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学籍认证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15553" y="1806699"/>
            <a:ext cx="2939192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学籍认证</a:t>
            </a: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AutoNum type="arabicPeriod"/>
              <a:defRPr/>
            </a:pPr>
            <a:endParaRPr kumimoji="0" lang="en-US" altLang="zh-CN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我的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学籍认证</a:t>
            </a:r>
            <a:endParaRPr lang="en-US" altLang="zh-CN" b="0" noProof="1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输入信息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立即认证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4383"/>
          <a:stretch/>
        </p:blipFill>
        <p:spPr>
          <a:xfrm>
            <a:off x="3536931" y="432906"/>
            <a:ext cx="2119447" cy="43889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t="5036"/>
          <a:stretch/>
        </p:blipFill>
        <p:spPr>
          <a:xfrm>
            <a:off x="6083196" y="432905"/>
            <a:ext cx="2134047" cy="4388995"/>
          </a:xfrm>
          <a:prstGeom prst="rect">
            <a:avLst/>
          </a:prstGeom>
        </p:spPr>
      </p:pic>
      <p:cxnSp>
        <p:nvCxnSpPr>
          <p:cNvPr id="19" name="直接箭头连接符 9"/>
          <p:cNvCxnSpPr/>
          <p:nvPr/>
        </p:nvCxnSpPr>
        <p:spPr>
          <a:xfrm flipV="1">
            <a:off x="3301346" y="2751762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框架 6"/>
          <p:cNvSpPr/>
          <p:nvPr/>
        </p:nvSpPr>
        <p:spPr>
          <a:xfrm>
            <a:off x="3536930" y="2391738"/>
            <a:ext cx="2119448" cy="36002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自主实习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0889" y="514942"/>
            <a:ext cx="2399157" cy="4351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自主实习报名</a:t>
            </a:r>
            <a:endParaRPr kumimoji="0" lang="en-US" altLang="zh-CN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AutoNum type="arabicPeriod"/>
              <a:defRPr/>
            </a:pP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成长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实习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 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实习报名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选择待参与的实习计划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选择自主实习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查看实习要求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AutoNum type="arabicPeriod"/>
              <a:defRPr/>
            </a:pP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立即报名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 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填写相关岗位信息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 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  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提交岗位申请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新增岗位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确定</a:t>
            </a:r>
          </a:p>
          <a:p>
            <a:pPr marR="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b="0" kern="1200" cap="none" spc="0" normalizeH="0" baseline="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*</a:t>
            </a:r>
            <a:r>
              <a:rPr kumimoji="0" lang="zh-CN" altLang="en-US" b="0" kern="1200" cap="none" spc="0" normalizeH="0" baseline="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如果默认学年学期没有实习计划，筛选一下别的学年学期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4502"/>
          <a:stretch/>
        </p:blipFill>
        <p:spPr>
          <a:xfrm>
            <a:off x="2555621" y="817529"/>
            <a:ext cx="1611352" cy="33326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t="4502"/>
          <a:stretch/>
        </p:blipFill>
        <p:spPr>
          <a:xfrm>
            <a:off x="4130344" y="816633"/>
            <a:ext cx="1611734" cy="33334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t="4502"/>
          <a:stretch/>
        </p:blipFill>
        <p:spPr>
          <a:xfrm>
            <a:off x="5750834" y="816633"/>
            <a:ext cx="1611352" cy="333263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/>
          <a:srcRect t="4502"/>
          <a:stretch/>
        </p:blipFill>
        <p:spPr>
          <a:xfrm>
            <a:off x="7372495" y="815737"/>
            <a:ext cx="1611352" cy="3332639"/>
          </a:xfrm>
          <a:prstGeom prst="rect">
            <a:avLst/>
          </a:prstGeom>
        </p:spPr>
      </p:pic>
      <p:cxnSp>
        <p:nvCxnSpPr>
          <p:cNvPr id="22" name="直接箭头连接符 9"/>
          <p:cNvCxnSpPr/>
          <p:nvPr/>
        </p:nvCxnSpPr>
        <p:spPr>
          <a:xfrm flipV="1">
            <a:off x="2545312" y="1761696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9"/>
          <p:cNvCxnSpPr/>
          <p:nvPr/>
        </p:nvCxnSpPr>
        <p:spPr>
          <a:xfrm flipV="1">
            <a:off x="4669907" y="2796765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9"/>
          <p:cNvCxnSpPr/>
          <p:nvPr/>
        </p:nvCxnSpPr>
        <p:spPr>
          <a:xfrm flipV="1">
            <a:off x="6320925" y="2962312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9"/>
          <p:cNvCxnSpPr/>
          <p:nvPr/>
        </p:nvCxnSpPr>
        <p:spPr>
          <a:xfrm flipV="1">
            <a:off x="5776710" y="1390221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9"/>
          <p:cNvCxnSpPr/>
          <p:nvPr/>
        </p:nvCxnSpPr>
        <p:spPr>
          <a:xfrm flipV="1">
            <a:off x="7942586" y="4182137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集中安排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52736" y="861636"/>
            <a:ext cx="2399156" cy="3391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集中实习报名</a:t>
            </a:r>
            <a:endParaRPr kumimoji="0" lang="en-US" altLang="zh-CN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AutoNum type="arabicPeriod"/>
              <a:defRPr/>
            </a:pP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成长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实习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 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实习报名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选择待参与的实习计划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选择集中实习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查看实习要求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立即报名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b="0" kern="1200" cap="none" spc="0" normalizeH="0" baseline="0" noProof="1">
                <a:solidFill>
                  <a:srgbClr val="00B05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 </a:t>
            </a:r>
            <a:r>
              <a:rPr kumimoji="0" lang="en-US" altLang="zh-CN" b="0" kern="1200" cap="none" spc="0" normalizeH="0" baseline="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*</a:t>
            </a:r>
            <a:r>
              <a:rPr kumimoji="0" lang="zh-CN" altLang="en-US" b="0" kern="1200" cap="none" spc="0" normalizeH="0" baseline="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拒绝集中项目后选择其他形式的实习项目</a:t>
            </a:r>
          </a:p>
          <a:p>
            <a:pPr marR="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 t="4502"/>
          <a:stretch/>
        </p:blipFill>
        <p:spPr>
          <a:xfrm>
            <a:off x="3592243" y="817529"/>
            <a:ext cx="1611352" cy="333263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/>
          <a:srcRect t="4502"/>
          <a:stretch/>
        </p:blipFill>
        <p:spPr>
          <a:xfrm>
            <a:off x="5166966" y="816633"/>
            <a:ext cx="1611734" cy="3333429"/>
          </a:xfrm>
          <a:prstGeom prst="rect">
            <a:avLst/>
          </a:prstGeom>
        </p:spPr>
      </p:pic>
      <p:cxnSp>
        <p:nvCxnSpPr>
          <p:cNvPr id="14" name="直接箭头连接符 9"/>
          <p:cNvCxnSpPr/>
          <p:nvPr/>
        </p:nvCxnSpPr>
        <p:spPr>
          <a:xfrm flipV="1">
            <a:off x="3581934" y="1761696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9"/>
          <p:cNvCxnSpPr/>
          <p:nvPr/>
        </p:nvCxnSpPr>
        <p:spPr>
          <a:xfrm flipV="1">
            <a:off x="5706529" y="2796765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7166" y="816633"/>
            <a:ext cx="1539163" cy="3333429"/>
          </a:xfrm>
          <a:prstGeom prst="rect">
            <a:avLst/>
          </a:prstGeom>
        </p:spPr>
      </p:pic>
      <p:cxnSp>
        <p:nvCxnSpPr>
          <p:cNvPr id="18" name="直接箭头连接符 9"/>
          <p:cNvCxnSpPr/>
          <p:nvPr/>
        </p:nvCxnSpPr>
        <p:spPr>
          <a:xfrm flipV="1">
            <a:off x="7281634" y="3012126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9"/>
          <p:cNvCxnSpPr/>
          <p:nvPr/>
        </p:nvCxnSpPr>
        <p:spPr>
          <a:xfrm flipV="1">
            <a:off x="7138724" y="1461034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805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APP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签到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43" y="904564"/>
            <a:ext cx="1684098" cy="364731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545" y="904564"/>
            <a:ext cx="1684097" cy="36473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162" y="904564"/>
            <a:ext cx="1684097" cy="3647318"/>
          </a:xfrm>
          <a:prstGeom prst="rect">
            <a:avLst/>
          </a:prstGeom>
        </p:spPr>
      </p:pic>
      <p:sp>
        <p:nvSpPr>
          <p:cNvPr id="26" name="文本框 17"/>
          <p:cNvSpPr txBox="1"/>
          <p:nvPr/>
        </p:nvSpPr>
        <p:spPr>
          <a:xfrm>
            <a:off x="2245980" y="2361969"/>
            <a:ext cx="1331836" cy="73250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0" dirty="0">
                <a:latin typeface="文鼎中楷体" panose="03000600000000000000" charset="-122"/>
                <a:ea typeface="文鼎中楷体" panose="03000600000000000000" charset="-122"/>
              </a:rPr>
              <a:t>成长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实习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签到</a:t>
            </a:r>
            <a:endParaRPr lang="zh-CN" altLang="en-US" b="0" dirty="0">
              <a:solidFill>
                <a:srgbClr val="00B05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8" name="文本框 17"/>
          <p:cNvSpPr txBox="1"/>
          <p:nvPr/>
        </p:nvSpPr>
        <p:spPr>
          <a:xfrm>
            <a:off x="5593281" y="2413808"/>
            <a:ext cx="1331836" cy="37798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0" dirty="0">
                <a:latin typeface="文鼎中楷体" panose="03000600000000000000" charset="-122"/>
                <a:ea typeface="文鼎中楷体" panose="03000600000000000000" charset="-122"/>
              </a:rPr>
              <a:t>点击签到</a:t>
            </a:r>
            <a:endParaRPr lang="en-US" altLang="zh-CN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cxnSp>
        <p:nvCxnSpPr>
          <p:cNvPr id="29" name="直接箭头连接符 4"/>
          <p:cNvCxnSpPr/>
          <p:nvPr/>
        </p:nvCxnSpPr>
        <p:spPr>
          <a:xfrm flipV="1">
            <a:off x="5504642" y="1491678"/>
            <a:ext cx="1497520" cy="1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框架 12"/>
          <p:cNvSpPr/>
          <p:nvPr/>
        </p:nvSpPr>
        <p:spPr>
          <a:xfrm>
            <a:off x="3782407" y="1266663"/>
            <a:ext cx="1722235" cy="495033"/>
          </a:xfrm>
          <a:prstGeom prst="frame">
            <a:avLst>
              <a:gd name="adj1" fmla="val 6616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70042" y="851019"/>
            <a:ext cx="14550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0" dirty="0">
                <a:solidFill>
                  <a:srgbClr val="00B050"/>
                </a:solidFill>
                <a:latin typeface="文鼎中楷体" panose="03000600000000000000" charset="-122"/>
                <a:ea typeface="文鼎中楷体" panose="03000600000000000000" charset="-122"/>
              </a:rPr>
              <a:t>点击实习计划可勾选计划</a:t>
            </a:r>
            <a:endParaRPr lang="zh-CN" altLang="en-US" dirty="0"/>
          </a:p>
        </p:txBody>
      </p:sp>
      <p:cxnSp>
        <p:nvCxnSpPr>
          <p:cNvPr id="32" name="直接箭头连接符 9"/>
          <p:cNvCxnSpPr/>
          <p:nvPr/>
        </p:nvCxnSpPr>
        <p:spPr>
          <a:xfrm flipV="1">
            <a:off x="881754" y="2042333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9"/>
          <p:cNvCxnSpPr/>
          <p:nvPr/>
        </p:nvCxnSpPr>
        <p:spPr>
          <a:xfrm flipV="1">
            <a:off x="4407939" y="2791797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4031964" y="276457"/>
            <a:ext cx="5109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备注：定位内打开小程序可自动签到</a:t>
            </a:r>
            <a:endParaRPr lang="en-US" altLang="zh-CN" sz="240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7546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提交周日志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39" y="816633"/>
            <a:ext cx="1561173" cy="3381095"/>
          </a:xfrm>
          <a:prstGeom prst="rect">
            <a:avLst/>
          </a:prstGeom>
        </p:spPr>
      </p:pic>
      <p:cxnSp>
        <p:nvCxnSpPr>
          <p:cNvPr id="23" name="直接箭头连接符 9"/>
          <p:cNvCxnSpPr/>
          <p:nvPr/>
        </p:nvCxnSpPr>
        <p:spPr>
          <a:xfrm flipV="1">
            <a:off x="1366217" y="1840251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80" y="816633"/>
            <a:ext cx="1561172" cy="33810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951" y="816633"/>
            <a:ext cx="1561172" cy="33810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1092" y="816633"/>
            <a:ext cx="1561172" cy="3381095"/>
          </a:xfrm>
          <a:prstGeom prst="rect">
            <a:avLst/>
          </a:prstGeom>
        </p:spPr>
      </p:pic>
      <p:sp>
        <p:nvSpPr>
          <p:cNvPr id="28" name="文本框 17"/>
          <p:cNvSpPr txBox="1"/>
          <p:nvPr/>
        </p:nvSpPr>
        <p:spPr>
          <a:xfrm>
            <a:off x="771407" y="4305206"/>
            <a:ext cx="1331836" cy="73250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0" dirty="0">
                <a:latin typeface="文鼎中楷体" panose="03000600000000000000" charset="-122"/>
                <a:ea typeface="文鼎中楷体" panose="03000600000000000000" charset="-122"/>
              </a:rPr>
              <a:t>成长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实习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周日志</a:t>
            </a:r>
            <a:endParaRPr lang="zh-CN" altLang="en-US" b="0" dirty="0">
              <a:solidFill>
                <a:srgbClr val="00B05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626937" y="4361192"/>
            <a:ext cx="370703" cy="370702"/>
          </a:xfrm>
          <a:prstGeom prst="ellipse">
            <a:avLst/>
          </a:prstGeom>
          <a:solidFill>
            <a:srgbClr val="5EA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文本框 17"/>
          <p:cNvSpPr txBox="1"/>
          <p:nvPr/>
        </p:nvSpPr>
        <p:spPr>
          <a:xfrm>
            <a:off x="3006022" y="4319473"/>
            <a:ext cx="1160951" cy="37798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0" dirty="0">
                <a:latin typeface="文鼎中楷体" panose="03000600000000000000" charset="-122"/>
                <a:ea typeface="文鼎中楷体" panose="03000600000000000000" charset="-122"/>
              </a:rPr>
              <a:t> 点击    </a:t>
            </a:r>
            <a:r>
              <a:rPr lang="en-US" altLang="zh-CN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+</a:t>
            </a:r>
            <a:endParaRPr lang="zh-CN" altLang="en-US" dirty="0">
              <a:solidFill>
                <a:schemeClr val="bg1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3" name="文本框 5"/>
          <p:cNvSpPr txBox="1"/>
          <p:nvPr/>
        </p:nvSpPr>
        <p:spPr>
          <a:xfrm>
            <a:off x="2771880" y="2751762"/>
            <a:ext cx="2014538" cy="4095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b="0" dirty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草稿箱在这里哟</a:t>
            </a:r>
            <a:r>
              <a:rPr lang="en-US" altLang="zh-CN" b="0" dirty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~~</a:t>
            </a:r>
          </a:p>
        </p:txBody>
      </p:sp>
      <p:cxnSp>
        <p:nvCxnSpPr>
          <p:cNvPr id="34" name="直接箭头连接符 9"/>
          <p:cNvCxnSpPr/>
          <p:nvPr/>
        </p:nvCxnSpPr>
        <p:spPr>
          <a:xfrm>
            <a:off x="3826587" y="3161337"/>
            <a:ext cx="205377" cy="349068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17"/>
          <p:cNvSpPr txBox="1"/>
          <p:nvPr/>
        </p:nvSpPr>
        <p:spPr>
          <a:xfrm>
            <a:off x="4887021" y="4305206"/>
            <a:ext cx="1536510" cy="41242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0" dirty="0">
                <a:latin typeface="文鼎中楷体" panose="03000600000000000000" charset="-122"/>
                <a:ea typeface="文鼎中楷体" panose="03000600000000000000" charset="-122"/>
              </a:rPr>
              <a:t>选择月</a:t>
            </a:r>
            <a:r>
              <a:rPr lang="en-US" altLang="zh-CN" b="0" dirty="0">
                <a:latin typeface="文鼎中楷体" panose="03000600000000000000" charset="-122"/>
                <a:ea typeface="文鼎中楷体" panose="03000600000000000000" charset="-122"/>
              </a:rPr>
              <a:t>/</a:t>
            </a:r>
            <a:r>
              <a:rPr lang="zh-CN" altLang="en-US" b="0" dirty="0">
                <a:latin typeface="文鼎中楷体" panose="03000600000000000000" charset="-122"/>
                <a:ea typeface="文鼎中楷体" panose="03000600000000000000" charset="-122"/>
              </a:rPr>
              <a:t>周</a:t>
            </a:r>
            <a:r>
              <a:rPr lang="en-US" altLang="zh-CN" b="0" dirty="0">
                <a:latin typeface="文鼎中楷体" panose="03000600000000000000" charset="-122"/>
                <a:ea typeface="文鼎中楷体" panose="03000600000000000000" charset="-122"/>
              </a:rPr>
              <a:t>/</a:t>
            </a:r>
            <a:r>
              <a:rPr lang="zh-CN" altLang="en-US" b="0" dirty="0">
                <a:latin typeface="文鼎中楷体" panose="03000600000000000000" charset="-122"/>
                <a:ea typeface="文鼎中楷体" panose="03000600000000000000" charset="-122"/>
              </a:rPr>
              <a:t>日志</a:t>
            </a:r>
            <a:endParaRPr lang="zh-CN" altLang="en-US" b="0" dirty="0">
              <a:solidFill>
                <a:srgbClr val="00B05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8" name="文本框 17"/>
          <p:cNvSpPr txBox="1"/>
          <p:nvPr/>
        </p:nvSpPr>
        <p:spPr>
          <a:xfrm>
            <a:off x="7220769" y="4302256"/>
            <a:ext cx="1626516" cy="41242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0">
                <a:latin typeface="文鼎中楷体" panose="03000600000000000000" charset="-122"/>
                <a:ea typeface="文鼎中楷体" panose="03000600000000000000" charset="-122"/>
              </a:rPr>
              <a:t>编辑</a:t>
            </a:r>
            <a:r>
              <a:rPr lang="en-US" altLang="zh-CN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→</a:t>
            </a:r>
            <a:r>
              <a:rPr lang="zh-CN" altLang="en-US" b="0" noProof="1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提交</a:t>
            </a:r>
            <a:endParaRPr lang="zh-CN" altLang="en-US" b="0" dirty="0">
              <a:solidFill>
                <a:srgbClr val="00B05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937527" y="3156789"/>
            <a:ext cx="1663633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关联日期必须在实习时间范围内</a:t>
            </a:r>
            <a:endParaRPr lang="zh-CN" altLang="en-US" b="0" dirty="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cxnSp>
        <p:nvCxnSpPr>
          <p:cNvPr id="40" name="直接箭头连接符 9"/>
          <p:cNvCxnSpPr/>
          <p:nvPr/>
        </p:nvCxnSpPr>
        <p:spPr>
          <a:xfrm flipV="1">
            <a:off x="7916234" y="2751762"/>
            <a:ext cx="235585" cy="37147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808</Words>
  <Application>Microsoft Macintosh PowerPoint</Application>
  <PresentationFormat>全屏显示(16:9)</PresentationFormat>
  <Paragraphs>139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微软雅黑</vt:lpstr>
      <vt:lpstr>文鼎中楷体</vt:lpstr>
      <vt:lpstr>Arial</vt:lpstr>
      <vt:lpstr>Calibri</vt:lpstr>
      <vt:lpstr>Office 主题</vt:lpstr>
      <vt:lpstr>3_Office 主题 - Default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Microsoft Office User</cp:lastModifiedBy>
  <cp:revision>353</cp:revision>
  <dcterms:created xsi:type="dcterms:W3CDTF">2017-01-09T09:44:00Z</dcterms:created>
  <dcterms:modified xsi:type="dcterms:W3CDTF">2019-11-25T11:21:20Z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